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70" r:id="rId2"/>
    <p:sldId id="275" r:id="rId3"/>
    <p:sldId id="276" r:id="rId4"/>
    <p:sldId id="259" r:id="rId5"/>
    <p:sldId id="277" r:id="rId6"/>
    <p:sldId id="256" r:id="rId7"/>
    <p:sldId id="283" r:id="rId8"/>
    <p:sldId id="258" r:id="rId9"/>
    <p:sldId id="284" r:id="rId10"/>
    <p:sldId id="285" r:id="rId11"/>
    <p:sldId id="286" r:id="rId12"/>
    <p:sldId id="287" r:id="rId13"/>
    <p:sldId id="288" r:id="rId14"/>
    <p:sldId id="260" r:id="rId15"/>
    <p:sldId id="262" r:id="rId16"/>
    <p:sldId id="279" r:id="rId17"/>
    <p:sldId id="265" r:id="rId18"/>
    <p:sldId id="289" r:id="rId19"/>
    <p:sldId id="290" r:id="rId20"/>
    <p:sldId id="266" r:id="rId21"/>
    <p:sldId id="294" r:id="rId22"/>
    <p:sldId id="291" r:id="rId23"/>
    <p:sldId id="295" r:id="rId24"/>
    <p:sldId id="296" r:id="rId25"/>
    <p:sldId id="281" r:id="rId26"/>
    <p:sldId id="280" r:id="rId27"/>
    <p:sldId id="267" r:id="rId28"/>
    <p:sldId id="282" r:id="rId29"/>
    <p:sldId id="272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587" autoAdjust="0"/>
    <p:restoredTop sz="86443" autoAdjust="0"/>
  </p:normalViewPr>
  <p:slideViewPr>
    <p:cSldViewPr snapToGrid="0">
      <p:cViewPr varScale="1">
        <p:scale>
          <a:sx n="75" d="100"/>
          <a:sy n="75" d="100"/>
        </p:scale>
        <p:origin x="77" y="269"/>
      </p:cViewPr>
      <p:guideLst/>
    </p:cSldViewPr>
  </p:slideViewPr>
  <p:outlineViewPr>
    <p:cViewPr>
      <p:scale>
        <a:sx n="33" d="100"/>
        <a:sy n="33" d="100"/>
      </p:scale>
      <p:origin x="0" y="-309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22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8EB9A6-70B6-4847-97CE-6BC2339CD335}" type="datetimeFigureOut">
              <a:rPr lang="en-IN" smtClean="0"/>
              <a:t>10-04-2025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9BAF56-3A58-4B1A-BE9D-1AC4663DB87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01000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9BAF56-3A58-4B1A-BE9D-1AC4663DB87E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99271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7F0F9-7399-4DD5-8DEC-2CCA8F43A384}" type="datetimeFigureOut">
              <a:rPr lang="en-IN" smtClean="0"/>
              <a:t>10-04-2025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FB399-2C77-4A37-BB3B-3F1D065895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05958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7F0F9-7399-4DD5-8DEC-2CCA8F43A384}" type="datetimeFigureOut">
              <a:rPr lang="en-IN" smtClean="0"/>
              <a:t>10-04-2025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FB399-2C77-4A37-BB3B-3F1D065895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02208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7F0F9-7399-4DD5-8DEC-2CCA8F43A384}" type="datetimeFigureOut">
              <a:rPr lang="en-IN" smtClean="0"/>
              <a:t>10-04-2025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FB399-2C77-4A37-BB3B-3F1D065895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00991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7F0F9-7399-4DD5-8DEC-2CCA8F43A384}" type="datetimeFigureOut">
              <a:rPr lang="en-IN" smtClean="0"/>
              <a:t>10-04-2025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FB399-2C77-4A37-BB3B-3F1D065895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86886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7F0F9-7399-4DD5-8DEC-2CCA8F43A384}" type="datetimeFigureOut">
              <a:rPr lang="en-IN" smtClean="0"/>
              <a:t>10-04-2025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FB399-2C77-4A37-BB3B-3F1D065895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36865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7F0F9-7399-4DD5-8DEC-2CCA8F43A384}" type="datetimeFigureOut">
              <a:rPr lang="en-IN" smtClean="0"/>
              <a:t>10-04-2025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FB399-2C77-4A37-BB3B-3F1D065895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0648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7F0F9-7399-4DD5-8DEC-2CCA8F43A384}" type="datetimeFigureOut">
              <a:rPr lang="en-IN" smtClean="0"/>
              <a:t>10-04-2025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FB399-2C77-4A37-BB3B-3F1D065895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127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7F0F9-7399-4DD5-8DEC-2CCA8F43A384}" type="datetimeFigureOut">
              <a:rPr lang="en-IN" smtClean="0"/>
              <a:t>10-04-2025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FB399-2C77-4A37-BB3B-3F1D065895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95455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7F0F9-7399-4DD5-8DEC-2CCA8F43A384}" type="datetimeFigureOut">
              <a:rPr lang="en-IN" smtClean="0"/>
              <a:t>10-04-2025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FB399-2C77-4A37-BB3B-3F1D065895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58813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7F0F9-7399-4DD5-8DEC-2CCA8F43A384}" type="datetimeFigureOut">
              <a:rPr lang="en-IN" smtClean="0"/>
              <a:t>10-04-2025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FB399-2C77-4A37-BB3B-3F1D065895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96813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67F0F9-7399-4DD5-8DEC-2CCA8F43A384}" type="datetimeFigureOut">
              <a:rPr lang="en-IN" smtClean="0"/>
              <a:t>10-04-2025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FFB399-2C77-4A37-BB3B-3F1D065895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96568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67F0F9-7399-4DD5-8DEC-2CCA8F43A384}" type="datetimeFigureOut">
              <a:rPr lang="en-IN" smtClean="0"/>
              <a:t>10-04-2025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FFB399-2C77-4A37-BB3B-3F1D065895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81371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microsoft.com/office/2007/relationships/hdphoto" Target="../media/hdphoto3.wdp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548" y="1"/>
            <a:ext cx="12069452" cy="1131216"/>
          </a:xfrm>
        </p:spPr>
        <p:txBody>
          <a:bodyPr/>
          <a:lstStyle/>
          <a:p>
            <a:pPr algn="ctr"/>
            <a:r>
              <a:rPr lang="en-US" b="1" dirty="0" smtClean="0">
                <a:solidFill>
                  <a:srgbClr val="C00000"/>
                </a:solidFill>
              </a:rPr>
              <a:t>Electric motors</a:t>
            </a:r>
            <a:endParaRPr lang="en-IN" b="1" dirty="0">
              <a:solidFill>
                <a:srgbClr val="C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2548" y="1131218"/>
            <a:ext cx="11953188" cy="5552386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>
                <a:solidFill>
                  <a:srgbClr val="FF0000"/>
                </a:solidFill>
              </a:rPr>
              <a:t>Single phase Induction motors:</a:t>
            </a:r>
          </a:p>
          <a:p>
            <a:pPr marL="0" indent="0">
              <a:buNone/>
            </a:pPr>
            <a:r>
              <a:rPr lang="en-IN" dirty="0" smtClean="0">
                <a:solidFill>
                  <a:srgbClr val="0070C0"/>
                </a:solidFill>
              </a:rPr>
              <a:t>Double </a:t>
            </a:r>
            <a:r>
              <a:rPr lang="en-IN" dirty="0">
                <a:solidFill>
                  <a:srgbClr val="0070C0"/>
                </a:solidFill>
              </a:rPr>
              <a:t>revolving field theory and principle of operation. </a:t>
            </a:r>
            <a:endParaRPr lang="en-IN" dirty="0" smtClean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IN" dirty="0" smtClean="0">
                <a:solidFill>
                  <a:srgbClr val="0070C0"/>
                </a:solidFill>
              </a:rPr>
              <a:t>Construction </a:t>
            </a:r>
            <a:r>
              <a:rPr lang="en-IN" dirty="0">
                <a:solidFill>
                  <a:srgbClr val="0070C0"/>
                </a:solidFill>
              </a:rPr>
              <a:t>and operation of split-phase, </a:t>
            </a:r>
            <a:endParaRPr lang="en-IN" dirty="0" smtClean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IN" dirty="0" smtClean="0">
                <a:solidFill>
                  <a:srgbClr val="0070C0"/>
                </a:solidFill>
              </a:rPr>
              <a:t>capacitor </a:t>
            </a:r>
            <a:r>
              <a:rPr lang="en-IN" dirty="0">
                <a:solidFill>
                  <a:srgbClr val="0070C0"/>
                </a:solidFill>
              </a:rPr>
              <a:t>start, </a:t>
            </a:r>
            <a:endParaRPr lang="en-IN" dirty="0" smtClean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IN" dirty="0" smtClean="0">
                <a:solidFill>
                  <a:srgbClr val="0070C0"/>
                </a:solidFill>
              </a:rPr>
              <a:t>capacitor </a:t>
            </a:r>
            <a:r>
              <a:rPr lang="en-IN" dirty="0">
                <a:solidFill>
                  <a:srgbClr val="0070C0"/>
                </a:solidFill>
              </a:rPr>
              <a:t>run, </a:t>
            </a:r>
            <a:endParaRPr lang="en-IN" dirty="0" smtClean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IN" dirty="0" smtClean="0">
                <a:solidFill>
                  <a:srgbClr val="0070C0"/>
                </a:solidFill>
              </a:rPr>
              <a:t>and </a:t>
            </a:r>
            <a:r>
              <a:rPr lang="en-IN" dirty="0">
                <a:solidFill>
                  <a:srgbClr val="0070C0"/>
                </a:solidFill>
              </a:rPr>
              <a:t>shaded pole motors. </a:t>
            </a:r>
            <a:endParaRPr lang="en-IN" dirty="0" smtClean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IN" dirty="0" smtClean="0">
                <a:solidFill>
                  <a:srgbClr val="0070C0"/>
                </a:solidFill>
              </a:rPr>
              <a:t>Comparison </a:t>
            </a:r>
            <a:r>
              <a:rPr lang="en-IN" dirty="0">
                <a:solidFill>
                  <a:srgbClr val="0070C0"/>
                </a:solidFill>
              </a:rPr>
              <a:t>of single phase motors and applications. 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314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"/>
            <a:ext cx="12192000" cy="6691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753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600" y="1"/>
            <a:ext cx="12090400" cy="1175656"/>
          </a:xfrm>
        </p:spPr>
        <p:txBody>
          <a:bodyPr/>
          <a:lstStyle/>
          <a:p>
            <a:r>
              <a:rPr lang="en-US" b="1" dirty="0" smtClean="0">
                <a:solidFill>
                  <a:srgbClr val="FF0000"/>
                </a:solidFill>
              </a:rPr>
              <a:t>Types of single phase induction motor</a:t>
            </a:r>
            <a:endParaRPr lang="en-IN" b="1" dirty="0">
              <a:solidFill>
                <a:srgbClr val="FF0000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8344" y="1553029"/>
            <a:ext cx="11843656" cy="4688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5690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01601"/>
            <a:ext cx="12191999" cy="650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721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000" dirty="0" smtClean="0">
                <a:solidFill>
                  <a:srgbClr val="FF0000"/>
                </a:solidFill>
              </a:rPr>
              <a:t>Split phase IM</a:t>
            </a:r>
            <a:endParaRPr lang="en-IN" sz="8000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-1" y="1344706"/>
                <a:ext cx="12274475" cy="5513294"/>
              </a:xfrm>
            </p:spPr>
            <p:txBody>
              <a:bodyPr>
                <a:normAutofit/>
              </a:bodyPr>
              <a:lstStyle/>
              <a:p>
                <a:pPr marL="1143000" indent="-1143000">
                  <a:buFont typeface="+mj-lt"/>
                  <a:buAutoNum type="arabicPeriod"/>
                </a:pPr>
                <a:r>
                  <a:rPr lang="en-US" sz="6000" dirty="0" smtClean="0">
                    <a:solidFill>
                      <a:srgbClr val="00B0F0"/>
                    </a:solidFill>
                  </a:rPr>
                  <a:t>Using windings having different impedances(</a:t>
                </a:r>
                <a:r>
                  <a:rPr lang="en-US" sz="6000" dirty="0" err="1" smtClean="0">
                    <a:solidFill>
                      <a:srgbClr val="00B0F0"/>
                    </a:solidFill>
                  </a:rPr>
                  <a:t>Zs&amp;Zr</a:t>
                </a:r>
                <a:r>
                  <a:rPr lang="en-US" sz="6000" dirty="0" smtClean="0">
                    <a:solidFill>
                      <a:srgbClr val="00B0F0"/>
                    </a:solidFill>
                  </a:rPr>
                  <a:t>). </a:t>
                </a:r>
                <a:endParaRPr lang="en-US" sz="2000" dirty="0" smtClean="0">
                  <a:solidFill>
                    <a:srgbClr val="00B0F0"/>
                  </a:solidFill>
                </a:endParaRPr>
              </a:p>
              <a:p>
                <a:pPr marL="1143000" indent="-1143000">
                  <a:buFont typeface="+mj-lt"/>
                  <a:buAutoNum type="arabicPeriod"/>
                </a:pPr>
                <a:r>
                  <a:rPr lang="en-US" sz="6000" dirty="0" smtClean="0">
                    <a:solidFill>
                      <a:srgbClr val="00B0F0"/>
                    </a:solidFill>
                  </a:rPr>
                  <a:t>Starting winding have high         resistance low reactance.</a:t>
                </a:r>
                <a:r>
                  <a:rPr lang="en-US" sz="6000" dirty="0">
                    <a:solidFill>
                      <a:srgbClr val="00B0F0"/>
                    </a:solidFill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0" smtClean="0">
                        <a:solidFill>
                          <a:srgbClr val="00B0F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                                   </m:t>
                    </m:r>
                  </m:oMath>
                </a14:m>
                <a:endParaRPr lang="en-US" sz="2400" dirty="0" smtClean="0">
                  <a:solidFill>
                    <a:srgbClr val="00B0F0"/>
                  </a:solidFill>
                </a:endParaRPr>
              </a:p>
              <a:p>
                <a:pPr marL="1143000" indent="-1143000">
                  <a:buFont typeface="+mj-lt"/>
                  <a:buAutoNum type="arabicPeriod"/>
                </a:pPr>
                <a:r>
                  <a:rPr lang="en-US" sz="6000" dirty="0" smtClean="0">
                    <a:solidFill>
                      <a:srgbClr val="7030A0"/>
                    </a:solidFill>
                  </a:rPr>
                  <a:t>Where as main winding has low resistance high reactance.</a:t>
                </a:r>
                <a:endParaRPr lang="en-IN" sz="6000" dirty="0">
                  <a:solidFill>
                    <a:srgbClr val="7030A0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-1" y="1344706"/>
                <a:ext cx="12274475" cy="5513294"/>
              </a:xfrm>
              <a:blipFill>
                <a:blip r:embed="rId2"/>
                <a:stretch>
                  <a:fillRect l="-3078" t="-5420" b="-3429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88444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7390" y="150829"/>
            <a:ext cx="11887200" cy="1065229"/>
          </a:xfrm>
        </p:spPr>
        <p:txBody>
          <a:bodyPr/>
          <a:lstStyle/>
          <a:p>
            <a:r>
              <a:rPr lang="en-US" dirty="0" smtClean="0">
                <a:solidFill>
                  <a:srgbClr val="C00000"/>
                </a:solidFill>
              </a:rPr>
              <a:t>Split phase induction motor</a:t>
            </a:r>
            <a:endParaRPr lang="en-IN" dirty="0">
              <a:solidFill>
                <a:srgbClr val="C00000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7390" y="1216058"/>
            <a:ext cx="11679810" cy="5467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1066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243" y="197964"/>
            <a:ext cx="11792932" cy="1131216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>
                <a:solidFill>
                  <a:srgbClr val="C00000"/>
                </a:solidFill>
              </a:rPr>
              <a:t>applications of split phase induction motor</a:t>
            </a:r>
            <a:br>
              <a:rPr lang="en-US" dirty="0" smtClean="0">
                <a:solidFill>
                  <a:srgbClr val="C00000"/>
                </a:solidFill>
              </a:rPr>
            </a:br>
            <a:r>
              <a:rPr lang="en-US" dirty="0">
                <a:solidFill>
                  <a:srgbClr val="C00000"/>
                </a:solidFill>
              </a:rPr>
              <a:t/>
            </a:r>
            <a:br>
              <a:rPr lang="en-US" dirty="0">
                <a:solidFill>
                  <a:srgbClr val="C00000"/>
                </a:solidFill>
              </a:rPr>
            </a:br>
            <a:endParaRPr lang="en-IN" dirty="0">
              <a:solidFill>
                <a:srgbClr val="C00000"/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030513"/>
            <a:ext cx="12191999" cy="7329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67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saturation sat="400000"/>
                    </a14:imgEffect>
                    <a14:imgEffect>
                      <a14:brightnessContrast bright="-20000" contras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58183" y="258184"/>
            <a:ext cx="11693563" cy="6411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666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C00000"/>
                </a:solidFill>
              </a:rPr>
              <a:t>Torque speed characteristics of Capacitor </a:t>
            </a:r>
            <a:r>
              <a:rPr lang="en-US" b="1" dirty="0">
                <a:solidFill>
                  <a:srgbClr val="C00000"/>
                </a:solidFill>
              </a:rPr>
              <a:t>start induction motor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6243" y="1690688"/>
            <a:ext cx="11632677" cy="5068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484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59398" y="580912"/>
            <a:ext cx="11381590" cy="583064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  <a14:imgEffect>
                      <a14:colorTemperature colorTemp="11200"/>
                    </a14:imgEffect>
                    <a14:imgEffect>
                      <a14:saturation sat="400000"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42887" y="228600"/>
            <a:ext cx="11706225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6584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2228" y="0"/>
            <a:ext cx="11959771" cy="653143"/>
          </a:xfrm>
        </p:spPr>
        <p:txBody>
          <a:bodyPr>
            <a:noAutofit/>
          </a:bodyPr>
          <a:lstStyle/>
          <a:p>
            <a:pPr algn="ctr"/>
            <a:r>
              <a:rPr lang="en-US" b="1" dirty="0" smtClean="0">
                <a:solidFill>
                  <a:srgbClr val="FF0000"/>
                </a:solidFill>
              </a:rPr>
              <a:t>Capacitor start and Run motors</a:t>
            </a:r>
            <a:endParaRPr lang="en-IN" b="1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1" y="972458"/>
            <a:ext cx="12191999" cy="5885542"/>
          </a:xfrm>
        </p:spPr>
        <p:txBody>
          <a:bodyPr>
            <a:normAutofit fontScale="77500" lnSpcReduction="2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600" dirty="0" smtClean="0"/>
              <a:t>Similar to capacitor start motors, except starting winding is connected all the time parallel to Running  winding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600" dirty="0" smtClean="0"/>
              <a:t>Centrifugal switch is not required.</a:t>
            </a:r>
          </a:p>
          <a:p>
            <a:pPr marL="0" indent="0">
              <a:buNone/>
            </a:pPr>
            <a:r>
              <a:rPr lang="en-US" sz="3600" dirty="0" smtClean="0">
                <a:solidFill>
                  <a:srgbClr val="FF0000"/>
                </a:solidFill>
              </a:rPr>
              <a:t>Advantages: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600" dirty="0" smtClean="0">
                <a:solidFill>
                  <a:srgbClr val="00B0F0"/>
                </a:solidFill>
              </a:rPr>
              <a:t> Improvement in over load capacity of the motor(25%)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600" dirty="0" smtClean="0">
                <a:solidFill>
                  <a:srgbClr val="00B050"/>
                </a:solidFill>
              </a:rPr>
              <a:t>Higher power factor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600" dirty="0" smtClean="0">
                <a:solidFill>
                  <a:srgbClr val="7030A0"/>
                </a:solidFill>
              </a:rPr>
              <a:t>Higher efficiency &amp;pf, ability to start heavy loads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600" dirty="0" smtClean="0">
                <a:solidFill>
                  <a:srgbClr val="002060"/>
                </a:solidFill>
              </a:rPr>
              <a:t>Quieter running of the motor which is so much desirable for small drives in  offices and labs.</a:t>
            </a:r>
          </a:p>
          <a:p>
            <a:pPr marL="0" indent="0">
              <a:buNone/>
            </a:pPr>
            <a:r>
              <a:rPr lang="en-US" sz="3600" dirty="0" smtClean="0">
                <a:solidFill>
                  <a:srgbClr val="FF0000"/>
                </a:solidFill>
              </a:rPr>
              <a:t>Types of capacitor run single phase induction motors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600" dirty="0" smtClean="0">
                <a:solidFill>
                  <a:srgbClr val="002060"/>
                </a:solidFill>
              </a:rPr>
              <a:t>Single value capacitor run motor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600" dirty="0" smtClean="0">
                <a:solidFill>
                  <a:srgbClr val="002060"/>
                </a:solidFill>
              </a:rPr>
              <a:t>Two value capacitor run motors</a:t>
            </a:r>
          </a:p>
          <a:p>
            <a:pPr marL="0" indent="0">
              <a:buNone/>
            </a:pPr>
            <a:r>
              <a:rPr lang="en-US" sz="3600" dirty="0" smtClean="0">
                <a:solidFill>
                  <a:srgbClr val="FF0000"/>
                </a:solidFill>
              </a:rPr>
              <a:t>Applications: </a:t>
            </a:r>
            <a:r>
              <a:rPr lang="en-US" sz="3600" b="1" dirty="0" smtClean="0"/>
              <a:t>compressors and fire strokers</a:t>
            </a:r>
          </a:p>
          <a:p>
            <a:pPr marL="0" indent="0">
              <a:buNone/>
            </a:pPr>
            <a:r>
              <a:rPr lang="en-US" sz="3600" dirty="0" smtClean="0"/>
              <a:t>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45497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65987"/>
            <a:ext cx="12192000" cy="119720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rgbClr val="C00000"/>
                </a:solidFill>
              </a:rPr>
              <a:t>Classification of electric motors</a:t>
            </a:r>
            <a:endParaRPr lang="en-IN" dirty="0">
              <a:solidFill>
                <a:srgbClr val="C00000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39365" y="1131216"/>
            <a:ext cx="11331019" cy="5354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370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682" y="1690688"/>
            <a:ext cx="11821213" cy="310755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175" y="-428625"/>
            <a:ext cx="11677650" cy="7715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447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0511" y="518474"/>
            <a:ext cx="11444141" cy="5658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149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870856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Shaded pole type single phase induction motor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0629" y="870856"/>
            <a:ext cx="12061371" cy="5987143"/>
          </a:xfrm>
        </p:spPr>
        <p:txBody>
          <a:bodyPr/>
          <a:lstStyle/>
          <a:p>
            <a:r>
              <a:rPr lang="en-US" dirty="0" smtClean="0"/>
              <a:t>In this type of </a:t>
            </a:r>
            <a:r>
              <a:rPr lang="en-US" dirty="0">
                <a:solidFill>
                  <a:srgbClr val="FF0000"/>
                </a:solidFill>
              </a:rPr>
              <a:t>single phase induction </a:t>
            </a:r>
            <a:r>
              <a:rPr lang="en-US" dirty="0" smtClean="0">
                <a:solidFill>
                  <a:srgbClr val="FF0000"/>
                </a:solidFill>
              </a:rPr>
              <a:t>motor, </a:t>
            </a:r>
            <a:r>
              <a:rPr lang="en-US" dirty="0" smtClean="0">
                <a:solidFill>
                  <a:srgbClr val="002060"/>
                </a:solidFill>
              </a:rPr>
              <a:t>the necessary phase splitting is done by induction.</a:t>
            </a:r>
          </a:p>
          <a:p>
            <a:r>
              <a:rPr lang="en-US" dirty="0" smtClean="0">
                <a:solidFill>
                  <a:srgbClr val="002060"/>
                </a:solidFill>
              </a:rPr>
              <a:t>These motors have </a:t>
            </a:r>
            <a:r>
              <a:rPr lang="en-US" dirty="0" smtClean="0">
                <a:solidFill>
                  <a:srgbClr val="00B0F0"/>
                </a:solidFill>
              </a:rPr>
              <a:t>salient pole </a:t>
            </a:r>
            <a:r>
              <a:rPr lang="en-US" dirty="0" smtClean="0">
                <a:solidFill>
                  <a:srgbClr val="002060"/>
                </a:solidFill>
              </a:rPr>
              <a:t>on stator and a </a:t>
            </a:r>
            <a:r>
              <a:rPr lang="en-US" dirty="0" smtClean="0">
                <a:solidFill>
                  <a:srgbClr val="00B0F0"/>
                </a:solidFill>
              </a:rPr>
              <a:t>squirrel cage rotor</a:t>
            </a:r>
          </a:p>
          <a:p>
            <a:r>
              <a:rPr lang="en-US" dirty="0" smtClean="0">
                <a:solidFill>
                  <a:srgbClr val="002060"/>
                </a:solidFill>
              </a:rPr>
              <a:t>The laminated pole is used in this type of motor</a:t>
            </a:r>
          </a:p>
          <a:p>
            <a:r>
              <a:rPr lang="en-US" dirty="0" smtClean="0">
                <a:solidFill>
                  <a:srgbClr val="002060"/>
                </a:solidFill>
              </a:rPr>
              <a:t>The laminated pole has a </a:t>
            </a:r>
            <a:r>
              <a:rPr lang="en-US" dirty="0" smtClean="0">
                <a:solidFill>
                  <a:srgbClr val="00B0F0"/>
                </a:solidFill>
              </a:rPr>
              <a:t>slot cut </a:t>
            </a:r>
            <a:r>
              <a:rPr lang="en-US" dirty="0" smtClean="0">
                <a:solidFill>
                  <a:srgbClr val="002060"/>
                </a:solidFill>
              </a:rPr>
              <a:t>across the </a:t>
            </a:r>
            <a:r>
              <a:rPr lang="en-US" u="sng" dirty="0" smtClean="0">
                <a:solidFill>
                  <a:srgbClr val="002060"/>
                </a:solidFill>
              </a:rPr>
              <a:t>laminations</a:t>
            </a:r>
            <a:r>
              <a:rPr lang="en-US" dirty="0" smtClean="0">
                <a:solidFill>
                  <a:srgbClr val="002060"/>
                </a:solidFill>
              </a:rPr>
              <a:t> across </a:t>
            </a:r>
            <a:r>
              <a:rPr lang="en-US" dirty="0" smtClean="0">
                <a:solidFill>
                  <a:srgbClr val="00B0F0"/>
                </a:solidFill>
              </a:rPr>
              <a:t>1/3 distance </a:t>
            </a:r>
            <a:r>
              <a:rPr lang="en-US" dirty="0" smtClean="0">
                <a:solidFill>
                  <a:srgbClr val="002060"/>
                </a:solidFill>
              </a:rPr>
              <a:t>from one edge.</a:t>
            </a:r>
          </a:p>
          <a:p>
            <a:r>
              <a:rPr lang="en-US" dirty="0" smtClean="0">
                <a:solidFill>
                  <a:srgbClr val="002060"/>
                </a:solidFill>
              </a:rPr>
              <a:t>Around the small part of the pole is placed a short circuited copper coil called </a:t>
            </a:r>
            <a:r>
              <a:rPr lang="en-US" dirty="0" smtClean="0">
                <a:solidFill>
                  <a:srgbClr val="00B0F0"/>
                </a:solidFill>
              </a:rPr>
              <a:t>shading coil. </a:t>
            </a:r>
            <a:r>
              <a:rPr lang="en-US" dirty="0" smtClean="0">
                <a:solidFill>
                  <a:srgbClr val="002060"/>
                </a:solidFill>
              </a:rPr>
              <a:t>This part is known as </a:t>
            </a:r>
            <a:r>
              <a:rPr lang="en-US" u="sng" dirty="0" smtClean="0">
                <a:solidFill>
                  <a:srgbClr val="002060"/>
                </a:solidFill>
              </a:rPr>
              <a:t>shaded part </a:t>
            </a:r>
            <a:r>
              <a:rPr lang="en-US" dirty="0" smtClean="0">
                <a:solidFill>
                  <a:srgbClr val="002060"/>
                </a:solidFill>
              </a:rPr>
              <a:t>and other part is known as </a:t>
            </a:r>
            <a:r>
              <a:rPr lang="en-US" u="sng" dirty="0" smtClean="0">
                <a:solidFill>
                  <a:srgbClr val="002060"/>
                </a:solidFill>
              </a:rPr>
              <a:t>un shaded part.</a:t>
            </a:r>
          </a:p>
          <a:p>
            <a:r>
              <a:rPr lang="en-US" dirty="0" smtClean="0">
                <a:solidFill>
                  <a:srgbClr val="002060"/>
                </a:solidFill>
              </a:rPr>
              <a:t>When an ac current is passed through </a:t>
            </a:r>
            <a:r>
              <a:rPr lang="en-US" dirty="0" smtClean="0">
                <a:solidFill>
                  <a:srgbClr val="00B0F0"/>
                </a:solidFill>
              </a:rPr>
              <a:t>field winding </a:t>
            </a:r>
            <a:r>
              <a:rPr lang="en-US" dirty="0" smtClean="0">
                <a:solidFill>
                  <a:srgbClr val="002060"/>
                </a:solidFill>
              </a:rPr>
              <a:t>surrounding the whole pole, the axis of the pole shifts from unshaded part to the shaded part, this resembles the </a:t>
            </a:r>
            <a:r>
              <a:rPr lang="en-US" dirty="0" smtClean="0">
                <a:solidFill>
                  <a:srgbClr val="00B0F0"/>
                </a:solidFill>
              </a:rPr>
              <a:t>actual movement of pole</a:t>
            </a:r>
            <a:endParaRPr lang="en-IN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9151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841828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Shaded pole type single phase induction motor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841828"/>
            <a:ext cx="12192000" cy="6016171"/>
          </a:xfrm>
        </p:spPr>
        <p:txBody>
          <a:bodyPr>
            <a:normAutofit/>
          </a:bodyPr>
          <a:lstStyle/>
          <a:p>
            <a:r>
              <a:rPr lang="en-US" dirty="0" smtClean="0"/>
              <a:t>Exciting current is rapidly increasing from 0 to A. </a:t>
            </a:r>
          </a:p>
          <a:p>
            <a:r>
              <a:rPr lang="en-US" dirty="0" smtClean="0"/>
              <a:t>This will </a:t>
            </a:r>
            <a:r>
              <a:rPr lang="en-US" dirty="0" smtClean="0">
                <a:solidFill>
                  <a:srgbClr val="00B0F0"/>
                </a:solidFill>
              </a:rPr>
              <a:t>produce an emf in the shading coil </a:t>
            </a:r>
            <a:r>
              <a:rPr lang="en-US" dirty="0" smtClean="0"/>
              <a:t>due to </a:t>
            </a:r>
            <a:r>
              <a:rPr lang="en-US" b="1" dirty="0" smtClean="0"/>
              <a:t>transformer action </a:t>
            </a:r>
            <a:r>
              <a:rPr lang="en-US" dirty="0" smtClean="0"/>
              <a:t>as shading coil is of </a:t>
            </a:r>
            <a:r>
              <a:rPr lang="en-US" b="1" dirty="0" smtClean="0"/>
              <a:t>low resistance. </a:t>
            </a:r>
          </a:p>
          <a:p>
            <a:r>
              <a:rPr lang="en-US" dirty="0" smtClean="0"/>
              <a:t>A large current will setup in such a direction to oppose the rise of exciting current. Hence flux shift from unshaded part to shaded part.</a:t>
            </a:r>
          </a:p>
          <a:p>
            <a:r>
              <a:rPr lang="en-US" dirty="0" smtClean="0"/>
              <a:t>Now exciting current is near to its peak value A to B here change in exciting current is very slow, practically no volt no current in the shading coil.so the magnetic axis shifts </a:t>
            </a:r>
            <a:r>
              <a:rPr lang="en-US" b="1" dirty="0" smtClean="0"/>
              <a:t>to the center of the pole</a:t>
            </a:r>
            <a:r>
              <a:rPr lang="en-US" dirty="0" smtClean="0"/>
              <a:t>.</a:t>
            </a:r>
          </a:p>
          <a:p>
            <a:r>
              <a:rPr lang="en-US" dirty="0" smtClean="0"/>
              <a:t>Now the exciting current is rapidly decreasing from </a:t>
            </a:r>
            <a:r>
              <a:rPr lang="en-US" b="1" dirty="0" smtClean="0"/>
              <a:t>B to C.</a:t>
            </a:r>
          </a:p>
          <a:p>
            <a:r>
              <a:rPr lang="en-US" dirty="0" smtClean="0"/>
              <a:t>this again set the induced current in the shading coil by transformation action. This current will flow to oppose the </a:t>
            </a:r>
            <a:r>
              <a:rPr lang="en-US" dirty="0" smtClean="0">
                <a:solidFill>
                  <a:srgbClr val="00B0F0"/>
                </a:solidFill>
              </a:rPr>
              <a:t>decrease in current</a:t>
            </a:r>
            <a:r>
              <a:rPr lang="en-US" dirty="0" smtClean="0"/>
              <a:t>. </a:t>
            </a:r>
            <a:r>
              <a:rPr lang="en-US" u="sng" dirty="0" smtClean="0"/>
              <a:t>Due to this flux strengthens in shaded part of the pole.</a:t>
            </a:r>
          </a:p>
          <a:p>
            <a:r>
              <a:rPr lang="en-US" dirty="0" smtClean="0"/>
              <a:t>Consequently the magnetic axis shift to the middle part of the shaded pole.</a:t>
            </a:r>
          </a:p>
          <a:p>
            <a:endParaRPr lang="en-US" dirty="0" smtClean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42124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0"/>
            <a:ext cx="11353800" cy="6176963"/>
          </a:xfrm>
        </p:spPr>
        <p:txBody>
          <a:bodyPr>
            <a:normAutofit fontScale="77500" lnSpcReduction="20000"/>
          </a:bodyPr>
          <a:lstStyle/>
          <a:p>
            <a:r>
              <a:rPr lang="en-US" sz="4000" dirty="0" smtClean="0"/>
              <a:t>As per the discussion,</a:t>
            </a:r>
          </a:p>
          <a:p>
            <a:r>
              <a:rPr lang="en-US" sz="4000" dirty="0" smtClean="0"/>
              <a:t> During </a:t>
            </a:r>
            <a:r>
              <a:rPr lang="en-US" sz="4000" dirty="0" smtClean="0">
                <a:solidFill>
                  <a:srgbClr val="00B0F0"/>
                </a:solidFill>
              </a:rPr>
              <a:t>positive half cycle </a:t>
            </a:r>
            <a:r>
              <a:rPr lang="en-US" sz="4000" dirty="0" smtClean="0"/>
              <a:t>of the exciting current,</a:t>
            </a:r>
          </a:p>
          <a:p>
            <a:pPr marL="0" indent="0">
              <a:buNone/>
            </a:pPr>
            <a:r>
              <a:rPr lang="en-US" sz="4000" dirty="0" smtClean="0"/>
              <a:t> </a:t>
            </a:r>
            <a:r>
              <a:rPr lang="en-US" sz="4000" dirty="0" smtClean="0">
                <a:solidFill>
                  <a:srgbClr val="00B0F0"/>
                </a:solidFill>
              </a:rPr>
              <a:t>N pole </a:t>
            </a:r>
            <a:r>
              <a:rPr lang="en-US" sz="4000" dirty="0" smtClean="0"/>
              <a:t>shifts along the pole from the </a:t>
            </a:r>
            <a:r>
              <a:rPr lang="en-US" sz="4000" b="1" dirty="0" smtClean="0">
                <a:solidFill>
                  <a:srgbClr val="00B0F0"/>
                </a:solidFill>
              </a:rPr>
              <a:t>unshaded to the shaded part</a:t>
            </a:r>
            <a:r>
              <a:rPr lang="en-US" sz="4000" dirty="0" smtClean="0">
                <a:solidFill>
                  <a:srgbClr val="00B0F0"/>
                </a:solidFill>
              </a:rPr>
              <a:t>.</a:t>
            </a:r>
          </a:p>
          <a:p>
            <a:r>
              <a:rPr lang="en-US" sz="4000" dirty="0" smtClean="0"/>
              <a:t>During negative half cycle of the exciting current </a:t>
            </a:r>
            <a:r>
              <a:rPr lang="en-US" sz="4000" dirty="0" smtClean="0">
                <a:solidFill>
                  <a:srgbClr val="00B0F0"/>
                </a:solidFill>
              </a:rPr>
              <a:t>south pole trials along</a:t>
            </a:r>
            <a:r>
              <a:rPr lang="en-US" sz="4000" dirty="0" smtClean="0"/>
              <a:t>.</a:t>
            </a:r>
          </a:p>
          <a:p>
            <a:r>
              <a:rPr lang="en-US" sz="4000" dirty="0" smtClean="0"/>
              <a:t>This resembles the </a:t>
            </a:r>
            <a:r>
              <a:rPr lang="en-US" sz="4000" dirty="0" smtClean="0">
                <a:solidFill>
                  <a:srgbClr val="00B0F0"/>
                </a:solidFill>
              </a:rPr>
              <a:t>actual movement of poles.</a:t>
            </a:r>
          </a:p>
          <a:p>
            <a:r>
              <a:rPr lang="en-US" sz="4000" dirty="0" smtClean="0">
                <a:solidFill>
                  <a:srgbClr val="00B0F0"/>
                </a:solidFill>
              </a:rPr>
              <a:t>Rating of shaded pole motors available 1/250 HP to 1/6 HP</a:t>
            </a:r>
          </a:p>
          <a:p>
            <a:pPr marL="0" indent="0">
              <a:buNone/>
            </a:pPr>
            <a:r>
              <a:rPr lang="en-US" sz="4000" dirty="0" smtClean="0">
                <a:solidFill>
                  <a:srgbClr val="FF0000"/>
                </a:solidFill>
              </a:rPr>
              <a:t>Advantages:</a:t>
            </a:r>
          </a:p>
          <a:p>
            <a:r>
              <a:rPr lang="en-US" sz="4000" dirty="0" smtClean="0">
                <a:solidFill>
                  <a:srgbClr val="00B0F0"/>
                </a:solidFill>
              </a:rPr>
              <a:t>very cheap, simple construction,extreamly rugged, reliable &amp;cheap</a:t>
            </a:r>
          </a:p>
          <a:p>
            <a:pPr marL="0" indent="0">
              <a:buNone/>
            </a:pPr>
            <a:r>
              <a:rPr lang="en-US" sz="4000" dirty="0" smtClean="0">
                <a:solidFill>
                  <a:srgbClr val="FF0000"/>
                </a:solidFill>
              </a:rPr>
              <a:t>Disadvantages: </a:t>
            </a:r>
          </a:p>
          <a:p>
            <a:r>
              <a:rPr lang="en-US" sz="4000" dirty="0" smtClean="0">
                <a:solidFill>
                  <a:srgbClr val="7030A0"/>
                </a:solidFill>
              </a:rPr>
              <a:t>Low starting torque,</a:t>
            </a:r>
          </a:p>
          <a:p>
            <a:r>
              <a:rPr lang="en-US" sz="4000" dirty="0" smtClean="0">
                <a:solidFill>
                  <a:srgbClr val="7030A0"/>
                </a:solidFill>
              </a:rPr>
              <a:t>Very little over load capacity</a:t>
            </a:r>
          </a:p>
          <a:p>
            <a:r>
              <a:rPr lang="en-US" sz="4000" dirty="0" smtClean="0">
                <a:solidFill>
                  <a:srgbClr val="7030A0"/>
                </a:solidFill>
              </a:rPr>
              <a:t>Low efficiency (5 to 35%)</a:t>
            </a:r>
            <a:br>
              <a:rPr lang="en-US" sz="4000" dirty="0" smtClean="0">
                <a:solidFill>
                  <a:srgbClr val="7030A0"/>
                </a:solidFill>
              </a:rPr>
            </a:br>
            <a:endParaRPr lang="en-IN" sz="4000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4875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886" y="420914"/>
            <a:ext cx="11248571" cy="5979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935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286" y="362857"/>
            <a:ext cx="11408227" cy="6154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960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5353" y="546756"/>
            <a:ext cx="11698664" cy="6108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946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628" y="-166688"/>
            <a:ext cx="12061371" cy="7191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022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C00000"/>
                </a:solidFill>
              </a:rPr>
              <a:t>Applications of shaded pole induction motor</a:t>
            </a:r>
            <a:endParaRPr lang="en-IN" dirty="0">
              <a:solidFill>
                <a:srgbClr val="C00000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5352" y="1690688"/>
            <a:ext cx="11481848" cy="3748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4487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902676"/>
          </a:xfrm>
        </p:spPr>
        <p:txBody>
          <a:bodyPr>
            <a:normAutofit/>
          </a:bodyPr>
          <a:lstStyle/>
          <a:p>
            <a:pPr algn="ctr"/>
            <a:r>
              <a:rPr lang="en-US" sz="5400" b="1" dirty="0" smtClean="0">
                <a:solidFill>
                  <a:srgbClr val="C00000"/>
                </a:solidFill>
              </a:rPr>
              <a:t>How rotating magnetic field is produced?</a:t>
            </a:r>
            <a:endParaRPr lang="en-IN" sz="5400" b="1" dirty="0">
              <a:solidFill>
                <a:srgbClr val="C00000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b="32874"/>
          <a:stretch/>
        </p:blipFill>
        <p:spPr>
          <a:xfrm>
            <a:off x="1" y="797170"/>
            <a:ext cx="12191999" cy="606083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260" y="1280160"/>
            <a:ext cx="12046740" cy="557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385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" y="744718"/>
            <a:ext cx="12153900" cy="3516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009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62"/>
            <a:ext cx="12191999" cy="6848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171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547" y="1"/>
            <a:ext cx="11990895" cy="1055801"/>
          </a:xfrm>
        </p:spPr>
        <p:txBody>
          <a:bodyPr/>
          <a:lstStyle/>
          <a:p>
            <a:r>
              <a:rPr lang="en-US" b="1" dirty="0" smtClean="0">
                <a:solidFill>
                  <a:srgbClr val="C00000"/>
                </a:solidFill>
              </a:rPr>
              <a:t>Introduction to single phase Induction motors</a:t>
            </a:r>
            <a:endParaRPr lang="en-IN" b="1" dirty="0">
              <a:solidFill>
                <a:srgbClr val="C00000"/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2547" y="1055802"/>
            <a:ext cx="11660958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294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74914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Double field revolving theory</a:t>
            </a:r>
            <a:endParaRPr lang="en-IN" b="1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1" y="537029"/>
            <a:ext cx="12322629" cy="6320971"/>
          </a:xfrm>
        </p:spPr>
        <p:txBody>
          <a:bodyPr/>
          <a:lstStyle/>
          <a:p>
            <a:r>
              <a:rPr lang="en-US" dirty="0" smtClean="0"/>
              <a:t>This theory makes use of the idea that an alternating uni - axial quantity can be represented by 2 appositively rotating vectors of half magnitude, accordingly sinusoidal flux can be represented by 2 revolving fluxes each equal to half of the value of alternating flux and each rotating synchronously Ns(120f/p) in opposite direction as shown in fig below.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740" y="2481944"/>
            <a:ext cx="11906520" cy="4499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602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923826"/>
          </a:xfrm>
        </p:spPr>
        <p:txBody>
          <a:bodyPr/>
          <a:lstStyle/>
          <a:p>
            <a:r>
              <a:rPr lang="en-US" b="1" dirty="0">
                <a:solidFill>
                  <a:srgbClr val="C00000"/>
                </a:solidFill>
              </a:rPr>
              <a:t>Double  field revolving </a:t>
            </a:r>
            <a:r>
              <a:rPr lang="en-US" b="1" dirty="0" smtClean="0">
                <a:solidFill>
                  <a:srgbClr val="C00000"/>
                </a:solidFill>
              </a:rPr>
              <a:t>theory-continued…………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5521" y="838985"/>
            <a:ext cx="11660957" cy="5788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098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709739"/>
            <a:ext cx="12192000" cy="1541462"/>
          </a:xfrm>
        </p:spPr>
        <p:txBody>
          <a:bodyPr/>
          <a:lstStyle/>
          <a:p>
            <a:r>
              <a:rPr lang="en-US" b="1" dirty="0" smtClean="0">
                <a:solidFill>
                  <a:srgbClr val="FF0000"/>
                </a:solidFill>
              </a:rPr>
              <a:t>Types of single phase induction motors</a:t>
            </a:r>
            <a:endParaRPr lang="en-IN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2980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1416</TotalTime>
  <Words>678</Words>
  <Application>Microsoft Office PowerPoint</Application>
  <PresentationFormat>Widescreen</PresentationFormat>
  <Paragraphs>65</Paragraphs>
  <Slides>29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Arial</vt:lpstr>
      <vt:lpstr>Calibri</vt:lpstr>
      <vt:lpstr>Calibri Light</vt:lpstr>
      <vt:lpstr>Cambria Math</vt:lpstr>
      <vt:lpstr>Wingdings</vt:lpstr>
      <vt:lpstr>Office Theme</vt:lpstr>
      <vt:lpstr>Electric motors</vt:lpstr>
      <vt:lpstr>Classification of electric motors</vt:lpstr>
      <vt:lpstr>How rotating magnetic field is produced?</vt:lpstr>
      <vt:lpstr>PowerPoint Presentation</vt:lpstr>
      <vt:lpstr>PowerPoint Presentation</vt:lpstr>
      <vt:lpstr>Introduction to single phase Induction motors</vt:lpstr>
      <vt:lpstr>Double field revolving theory</vt:lpstr>
      <vt:lpstr>Double  field revolving theory-continued…………</vt:lpstr>
      <vt:lpstr>Types of single phase induction motors</vt:lpstr>
      <vt:lpstr>PowerPoint Presentation</vt:lpstr>
      <vt:lpstr>Types of single phase induction motor</vt:lpstr>
      <vt:lpstr>PowerPoint Presentation</vt:lpstr>
      <vt:lpstr>Split phase IM</vt:lpstr>
      <vt:lpstr>Split phase induction motor</vt:lpstr>
      <vt:lpstr>  applications of split phase induction motor  </vt:lpstr>
      <vt:lpstr>PowerPoint Presentation</vt:lpstr>
      <vt:lpstr>Torque speed characteristics of Capacitor start induction motor</vt:lpstr>
      <vt:lpstr>PowerPoint Presentation</vt:lpstr>
      <vt:lpstr>Capacitor start and Run motors</vt:lpstr>
      <vt:lpstr>PowerPoint Presentation</vt:lpstr>
      <vt:lpstr>PowerPoint Presentation</vt:lpstr>
      <vt:lpstr>Shaded pole type single phase induction motor</vt:lpstr>
      <vt:lpstr>Shaded pole type single phase induction motor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Applications of shaded pole induction motor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snehithna1234@outlook.com</dc:creator>
  <cp:lastModifiedBy>PRATHAP R</cp:lastModifiedBy>
  <cp:revision>39</cp:revision>
  <dcterms:created xsi:type="dcterms:W3CDTF">2020-04-10T01:01:20Z</dcterms:created>
  <dcterms:modified xsi:type="dcterms:W3CDTF">2025-04-10T12:11:15Z</dcterms:modified>
</cp:coreProperties>
</file>

<file path=docProps/thumbnail.jpeg>
</file>